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</p:sldMasterIdLst>
  <p:sldIdLst>
    <p:sldId id="256" r:id="rId2"/>
    <p:sldId id="275" r:id="rId3"/>
    <p:sldId id="274" r:id="rId4"/>
    <p:sldId id="259" r:id="rId5"/>
    <p:sldId id="273" r:id="rId6"/>
    <p:sldId id="257" r:id="rId7"/>
    <p:sldId id="261" r:id="rId8"/>
    <p:sldId id="262" r:id="rId9"/>
    <p:sldId id="263" r:id="rId10"/>
    <p:sldId id="265" r:id="rId11"/>
    <p:sldId id="264" r:id="rId12"/>
    <p:sldId id="272" r:id="rId13"/>
    <p:sldId id="269" r:id="rId14"/>
    <p:sldId id="266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486F4E-BF53-A515-9BF2-BFCCBDB478F3}" v="1155" dt="2022-05-26T04:28:41.924"/>
    <p1510:client id="{3B827A41-5A9A-E3F8-0355-29CE4EDF0829}" v="480" dt="2022-05-26T22:03:21.939"/>
    <p1510:client id="{44C628AF-B269-48F2-A493-02EB87AFFA7F}" v="897" dt="2022-05-29T02:09:00.164"/>
    <p1510:client id="{47211C7A-5A8F-7974-222D-F8EB322F81FE}" v="19" dt="2022-05-29T17:22:37.729"/>
    <p1510:client id="{4B8FD501-BB36-53BA-E418-973F511A4656}" v="515" dt="2022-05-26T15:52:31.487"/>
    <p1510:client id="{6BD0E095-4E98-F33F-F613-7938A25CA392}" v="346" dt="2022-05-29T02:40:08.354"/>
    <p1510:client id="{740BDA39-A5DC-E6B7-E1E2-084A522C68E6}" v="5118" dt="2023-06-02T04:48:43.649"/>
    <p1510:client id="{750233C2-8CE8-7653-CD3A-7BCE1C5FB042}" v="472" dt="2022-05-26T05:04:23.113"/>
    <p1510:client id="{7761E5B9-8993-4468-AB36-D5F07EC3D229}" v="1" dt="2022-05-17T20:22:06.613"/>
    <p1510:client id="{D99AF70F-1A93-81C9-1A2B-F13F68D69346}" v="3709" dt="2022-05-25T03:38:50.4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0DCFB061-4267-4D9F-8017-6F550D3068DF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725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8456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29255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6284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82198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5768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4430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5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D1C6-60D0-4CD1-8F31-F912522EB041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044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098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42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8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428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13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165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E4C8-2960-4ADD-862C-4D9643CB15AC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526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EA15-09CD-4275-A8E0-385C965F48B0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799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AF8082C-0922-4249-A612-B415F5231620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64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0B7EA-E12C-B211-2E80-EDC4F9611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0934" y="165431"/>
            <a:ext cx="9397480" cy="1251167"/>
          </a:xfrm>
        </p:spPr>
        <p:txBody>
          <a:bodyPr anchor="b">
            <a:noAutofit/>
          </a:bodyPr>
          <a:lstStyle/>
          <a:p>
            <a:r>
              <a:rPr lang="en-US" sz="3600" dirty="0"/>
              <a:t>Dealing with Conflict and Maintaining Faculty (and Staff) Morale – and Your Own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40FB4-BFC1-72FA-F157-6A049E3FF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1519" y="1709401"/>
            <a:ext cx="7016230" cy="1656388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1600" b="1" dirty="0"/>
              <a:t>Nancy A. </a:t>
            </a:r>
            <a:r>
              <a:rPr lang="en-US" sz="1600" b="1" dirty="0" err="1"/>
              <a:t>Stanlick</a:t>
            </a:r>
            <a:r>
              <a:rPr lang="en-US" sz="1600" b="1" dirty="0"/>
              <a:t>, Ph.D., Professor of Philosophy and Associate Dean </a:t>
            </a:r>
            <a:endParaRPr lang="en-US" sz="1600" dirty="0"/>
          </a:p>
          <a:p>
            <a:r>
              <a:rPr lang="en-US" sz="1600" b="1" dirty="0"/>
              <a:t>Incoming Chair, Department of Philosophy (on August 8, 2023 – 64 days from now)</a:t>
            </a:r>
          </a:p>
          <a:p>
            <a:r>
              <a:rPr lang="en-US" sz="1600" b="1" dirty="0"/>
              <a:t>College of Arts and Humanities</a:t>
            </a:r>
            <a:endParaRPr lang="en-US" sz="1600"/>
          </a:p>
          <a:p>
            <a:r>
              <a:rPr lang="en-US" sz="1600" b="1" dirty="0"/>
              <a:t>University of Central Florida</a:t>
            </a:r>
          </a:p>
          <a:p>
            <a:r>
              <a:rPr lang="en-US" sz="1600" b="1" dirty="0"/>
              <a:t>Institute for Academic Leadership, June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688D1D-DB3D-D4F9-CEED-65BBC3FA91D3}"/>
              </a:ext>
            </a:extLst>
          </p:cNvPr>
          <p:cNvSpPr txBox="1"/>
          <p:nvPr/>
        </p:nvSpPr>
        <p:spPr>
          <a:xfrm>
            <a:off x="5444205" y="3509516"/>
            <a:ext cx="6190343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Note: Many of the references and explanations of concepts and arguments presented here are derived from </a:t>
            </a:r>
            <a:endParaRPr lang="en-US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professional experience in faculty, staff, and student grievances and complaints; 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dirty="0"/>
              <a:t>assisting Chairs and Directors with disciplinary and non-disciplinary matters and letters; and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mediating or settling disputes, where applicable – and where possible. Unfortunately, </a:t>
            </a:r>
            <a:r>
              <a:rPr lang="en-US" b="1" dirty="0"/>
              <a:t>s</a:t>
            </a:r>
            <a:r>
              <a:rPr lang="en-US" b="1" i="1" dirty="0"/>
              <a:t>ometimes it doesn't work.</a:t>
            </a:r>
          </a:p>
          <a:p>
            <a:endParaRPr lang="en-US" dirty="0"/>
          </a:p>
          <a:p>
            <a:r>
              <a:rPr lang="en-US" dirty="0"/>
              <a:t>References to publications/sources are noted as appropriate.</a:t>
            </a:r>
          </a:p>
        </p:txBody>
      </p:sp>
      <p:pic>
        <p:nvPicPr>
          <p:cNvPr id="7" name="Picture 7" descr="Deer fighting">
            <a:extLst>
              <a:ext uri="{FF2B5EF4-FFF2-40B4-BE49-F238E27FC236}">
                <a16:creationId xmlns:a16="http://schemas.microsoft.com/office/drawing/2014/main" id="{3EDCF207-5174-61FA-71C2-58E360D9F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83" y="1941190"/>
            <a:ext cx="4613561" cy="32988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BAFBC3-29BC-24D6-D139-5121C1301075}"/>
              </a:ext>
            </a:extLst>
          </p:cNvPr>
          <p:cNvSpPr txBox="1"/>
          <p:nvPr/>
        </p:nvSpPr>
        <p:spPr>
          <a:xfrm>
            <a:off x="198582" y="5378641"/>
            <a:ext cx="21274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MS365 Stock Photo</a:t>
            </a:r>
          </a:p>
        </p:txBody>
      </p:sp>
    </p:spTree>
    <p:extLst>
      <p:ext uri="{BB962C8B-B14F-4D97-AF65-F5344CB8AC3E}">
        <p14:creationId xmlns:p14="http://schemas.microsoft.com/office/powerpoint/2010/main" val="2909349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5FF890B-3CE7-403A-AECE-2DE04FC7A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9A4E160-6CFD-4514-9E20-CA6692CCD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DCD16F5-8D15-45FD-BA62-ADAC08183A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CFAF28-6FDA-4C2C-BE51-123D1115F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1FD12703-0627-4991-B2A4-F96519F90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5758E0B-DF61-40A8-B765-BC6841906A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E063A1F-9566-4436-B4E3-2890FBBC2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590CD8B-5FDE-2147-882D-30261A24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375" y="102140"/>
            <a:ext cx="10018713" cy="12824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4. The What (to do): Managing Conflict as Chair/Director</a:t>
            </a:r>
          </a:p>
        </p:txBody>
      </p:sp>
      <p:pic>
        <p:nvPicPr>
          <p:cNvPr id="8" name="Graphic 7" descr="Confused Person">
            <a:extLst>
              <a:ext uri="{FF2B5EF4-FFF2-40B4-BE49-F238E27FC236}">
                <a16:creationId xmlns:a16="http://schemas.microsoft.com/office/drawing/2014/main" id="{61E6CF4A-9A48-867B-2612-FA6C0E3E2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0080" y="2516220"/>
            <a:ext cx="3047999" cy="3047999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9AB23A-31E5-5A8A-7718-7343C891E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8251" y="1629382"/>
            <a:ext cx="6848559" cy="471305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b="1" dirty="0"/>
              <a:t>What is your take on contacting someone for help with managing conflict?</a:t>
            </a:r>
          </a:p>
          <a:p>
            <a:pPr lvl="1">
              <a:lnSpc>
                <a:spcPct val="90000"/>
              </a:lnSpc>
            </a:pPr>
            <a:r>
              <a:rPr lang="en-US" sz="2200" b="1" dirty="0"/>
              <a:t>Does it make you seem </a:t>
            </a:r>
            <a:r>
              <a:rPr lang="en-US" sz="2200" b="1" dirty="0">
                <a:solidFill>
                  <a:schemeClr val="accent4"/>
                </a:solidFill>
              </a:rPr>
              <a:t>ineffective</a:t>
            </a:r>
            <a:r>
              <a:rPr lang="en-US" sz="2200" b="1" dirty="0"/>
              <a:t> if you ask for help?</a:t>
            </a:r>
          </a:p>
          <a:p>
            <a:pPr lvl="1">
              <a:lnSpc>
                <a:spcPct val="90000"/>
              </a:lnSpc>
            </a:pPr>
            <a:r>
              <a:rPr lang="en-US" sz="2200" b="1" dirty="0"/>
              <a:t>Does it make you seem </a:t>
            </a:r>
            <a:r>
              <a:rPr lang="en-US" sz="2200" b="1" dirty="0">
                <a:solidFill>
                  <a:schemeClr val="accent4"/>
                </a:solidFill>
              </a:rPr>
              <a:t>incompetent</a:t>
            </a:r>
            <a:r>
              <a:rPr lang="en-US" sz="2200" b="1" dirty="0"/>
              <a:t>?</a:t>
            </a:r>
            <a:endParaRPr lang="en-US" sz="2200"/>
          </a:p>
          <a:p>
            <a:pPr lvl="1">
              <a:lnSpc>
                <a:spcPct val="90000"/>
              </a:lnSpc>
            </a:pPr>
            <a:r>
              <a:rPr lang="en-US" sz="2200" b="1" dirty="0"/>
              <a:t>Does it make you seem that you have </a:t>
            </a:r>
            <a:r>
              <a:rPr lang="en-US" sz="2200" b="1" dirty="0">
                <a:solidFill>
                  <a:schemeClr val="accent4"/>
                </a:solidFill>
              </a:rPr>
              <a:t>lost control</a:t>
            </a:r>
            <a:r>
              <a:rPr lang="en-US" sz="2200" b="1" dirty="0"/>
              <a:t> of your unit?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200" b="1" dirty="0"/>
              <a:t>THE ANSWER IS "NO" TO ALL OF THESE. We're in this together. When in doubt, </a:t>
            </a:r>
            <a:r>
              <a:rPr lang="en-US" sz="2200" b="1" dirty="0">
                <a:solidFill>
                  <a:schemeClr val="accent4"/>
                </a:solidFill>
              </a:rPr>
              <a:t>ask for help</a:t>
            </a:r>
            <a:r>
              <a:rPr lang="en-US" sz="2200" b="1" dirty="0"/>
              <a:t>. If you haven't "</a:t>
            </a:r>
            <a:r>
              <a:rPr lang="en-US" sz="2200" b="1" dirty="0">
                <a:solidFill>
                  <a:schemeClr val="accent4"/>
                </a:solidFill>
              </a:rPr>
              <a:t>been there and done that</a:t>
            </a:r>
            <a:r>
              <a:rPr lang="en-US" sz="2200" b="1" dirty="0"/>
              <a:t>," someone else has. And even if you have been there and done that, every case is a bit different from every other.</a:t>
            </a:r>
          </a:p>
        </p:txBody>
      </p:sp>
    </p:spTree>
    <p:extLst>
      <p:ext uri="{BB962C8B-B14F-4D97-AF65-F5344CB8AC3E}">
        <p14:creationId xmlns:p14="http://schemas.microsoft.com/office/powerpoint/2010/main" val="4288982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9AD81-218F-3574-EB8F-69F2E7768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216" y="-3629"/>
            <a:ext cx="10018713" cy="1071663"/>
          </a:xfrm>
        </p:spPr>
        <p:txBody>
          <a:bodyPr>
            <a:normAutofit fontScale="90000"/>
          </a:bodyPr>
          <a:lstStyle/>
          <a:p>
            <a:r>
              <a:rPr lang="en-US" dirty="0"/>
              <a:t>Managing Conflict: It’s the Most Fun </a:t>
            </a:r>
            <a:br>
              <a:rPr lang="en-US" dirty="0"/>
            </a:br>
            <a:r>
              <a:rPr lang="en-US" dirty="0"/>
              <a:t>You Can Have Without Laughing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9E69D6-62ED-0148-6B2E-13C630A359E8}"/>
              </a:ext>
            </a:extLst>
          </p:cNvPr>
          <p:cNvSpPr txBox="1"/>
          <p:nvPr/>
        </p:nvSpPr>
        <p:spPr>
          <a:xfrm>
            <a:off x="2380123" y="5866258"/>
            <a:ext cx="894695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"Resolving</a:t>
            </a:r>
            <a:r>
              <a:rPr lang="en-US" b="1" dirty="0">
                <a:ea typeface="+mn-lt"/>
                <a:cs typeface="+mn-lt"/>
              </a:rPr>
              <a:t> conflict isn’t about figuring out who is right and who is wrong. It’s about making the department better" </a:t>
            </a:r>
            <a:r>
              <a:rPr lang="en-US" dirty="0">
                <a:ea typeface="+mn-lt"/>
                <a:cs typeface="+mn-lt"/>
              </a:rPr>
              <a:t>(George Justice, "Managing Conflict as a Department Chair," Chronicle of Higher Education, May 13, 2021).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388AA-D8E4-4D9B-617F-27D9EDF1CCFB}"/>
              </a:ext>
            </a:extLst>
          </p:cNvPr>
          <p:cNvSpPr txBox="1"/>
          <p:nvPr/>
        </p:nvSpPr>
        <p:spPr>
          <a:xfrm>
            <a:off x="6566170" y="1329446"/>
            <a:ext cx="4328808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Where to Seek Assistance if  You Can't Deal with it Yourself:</a:t>
            </a:r>
          </a:p>
          <a:p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Other Chairs/Directors or Dean(s)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Contract Compliance Office</a:t>
            </a:r>
          </a:p>
          <a:p>
            <a:endParaRPr lang="en-US" dirty="0"/>
          </a:p>
          <a:p>
            <a:r>
              <a:rPr lang="en-US" b="1" dirty="0"/>
              <a:t>Avoiding Conflict -- and What if it Won't Stop?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Maintain clear and regular communication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You can't fix everything. Sometimes, you have simply to move on.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And sometimes, conflict can be productive.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427924-359F-350A-FC16-8C61563D1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3073" y="1329445"/>
            <a:ext cx="4165482" cy="283237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Clr>
                <a:srgbClr val="1287C3"/>
              </a:buClr>
              <a:buNone/>
            </a:pPr>
            <a:r>
              <a:rPr lang="en-US" sz="2000" b="1" dirty="0"/>
              <a:t>Take care of yourself and your department. </a:t>
            </a:r>
          </a:p>
          <a:p>
            <a:pPr marL="0" indent="0">
              <a:buNone/>
            </a:pPr>
            <a:r>
              <a:rPr lang="en-US" sz="2000" dirty="0"/>
              <a:t>You can't always do this alone, especially as a new chair or director. And even as an "old" chair or director – or as an old associate dean....</a:t>
            </a:r>
          </a:p>
        </p:txBody>
      </p:sp>
    </p:spTree>
    <p:extLst>
      <p:ext uri="{BB962C8B-B14F-4D97-AF65-F5344CB8AC3E}">
        <p14:creationId xmlns:p14="http://schemas.microsoft.com/office/powerpoint/2010/main" val="1916535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3A55F-06B1-1F95-A19C-A76CED47D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208588"/>
            <a:ext cx="10018713" cy="721206"/>
          </a:xfrm>
        </p:spPr>
        <p:txBody>
          <a:bodyPr/>
          <a:lstStyle/>
          <a:p>
            <a:r>
              <a:rPr lang="en-US" dirty="0"/>
              <a:t>The Benefits of Conflict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D4489-6D8E-9081-8A51-06C4BEA14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8259" y="927075"/>
            <a:ext cx="4895055" cy="2530922"/>
          </a:xfrm>
        </p:spPr>
        <p:txBody>
          <a:bodyPr>
            <a:noAutofit/>
          </a:bodyPr>
          <a:lstStyle/>
          <a:p>
            <a:r>
              <a:rPr lang="en-US" dirty="0"/>
              <a:t>If </a:t>
            </a:r>
            <a:r>
              <a:rPr lang="en-US" i="1" dirty="0"/>
              <a:t>Federalist 10</a:t>
            </a:r>
            <a:r>
              <a:rPr lang="en-US" dirty="0"/>
              <a:t> (James Madison) might be a rough guide, </a:t>
            </a:r>
            <a:r>
              <a:rPr lang="en-US" b="1" dirty="0">
                <a:solidFill>
                  <a:srgbClr val="FF0000"/>
                </a:solidFill>
              </a:rPr>
              <a:t>"factions" can create problems, but they can also be beneficial:</a:t>
            </a:r>
          </a:p>
          <a:p>
            <a:pPr marL="457200" lvl="1" indent="0">
              <a:buClr>
                <a:srgbClr val="1287C3"/>
              </a:buClr>
              <a:buNone/>
            </a:pPr>
            <a:r>
              <a:rPr lang="en-US" sz="1800" dirty="0"/>
              <a:t>Snuff out factions, and limit liberty (academic freedom)</a:t>
            </a:r>
          </a:p>
          <a:p>
            <a:pPr marL="457200" lvl="1" indent="0">
              <a:buNone/>
            </a:pPr>
            <a:r>
              <a:rPr lang="en-US" sz="1800" dirty="0"/>
              <a:t>Control effects of factions, which is impossible and undesirable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789A5-BE06-BF85-2FFF-7D1F53BC8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1833" y="1430437"/>
            <a:ext cx="5449237" cy="4077764"/>
          </a:xfrm>
        </p:spPr>
        <p:txBody>
          <a:bodyPr>
            <a:normAutofit/>
          </a:bodyPr>
          <a:lstStyle/>
          <a:p>
            <a:r>
              <a:rPr lang="en-US" dirty="0"/>
              <a:t>Encourage, </a:t>
            </a:r>
            <a:r>
              <a:rPr lang="en-US" dirty="0">
                <a:solidFill>
                  <a:srgbClr val="FF0000"/>
                </a:solidFill>
              </a:rPr>
              <a:t>model,</a:t>
            </a:r>
            <a:r>
              <a:rPr lang="en-US" dirty="0"/>
              <a:t> and promote civility, honor, disagreement, toleration, compromise, cooperation</a:t>
            </a:r>
            <a:r>
              <a:rPr lang="en-US" dirty="0">
                <a:solidFill>
                  <a:srgbClr val="FF0000"/>
                </a:solidFill>
              </a:rPr>
              <a:t>*</a:t>
            </a:r>
          </a:p>
          <a:p>
            <a:pPr>
              <a:buClr>
                <a:srgbClr val="1287C3"/>
              </a:buClr>
            </a:pPr>
            <a:r>
              <a:rPr lang="en-US" dirty="0"/>
              <a:t>Ensure that </a:t>
            </a:r>
            <a:r>
              <a:rPr lang="en-US" dirty="0">
                <a:solidFill>
                  <a:srgbClr val="FF0000"/>
                </a:solidFill>
              </a:rPr>
              <a:t>all "factions" </a:t>
            </a:r>
            <a:r>
              <a:rPr lang="en-US" dirty="0"/>
              <a:t>have equal or equitable opportunity to make their</a:t>
            </a:r>
            <a:r>
              <a:rPr lang="en-US" dirty="0">
                <a:solidFill>
                  <a:srgbClr val="FF0000"/>
                </a:solidFill>
              </a:rPr>
              <a:t> voices heard</a:t>
            </a:r>
          </a:p>
          <a:p>
            <a:pPr>
              <a:buClr>
                <a:srgbClr val="1287C3"/>
              </a:buClr>
            </a:pPr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strong but neutral leader </a:t>
            </a:r>
            <a:r>
              <a:rPr lang="en-US" dirty="0"/>
              <a:t>and good organizational structure can </a:t>
            </a:r>
            <a:r>
              <a:rPr lang="en-US" dirty="0">
                <a:solidFill>
                  <a:srgbClr val="FF0000"/>
                </a:solidFill>
              </a:rPr>
              <a:t>keep factions at bay</a:t>
            </a:r>
            <a:r>
              <a:rPr lang="en-US" dirty="0"/>
              <a:t> without silencing them</a:t>
            </a:r>
          </a:p>
          <a:p>
            <a:pPr>
              <a:buClr>
                <a:srgbClr val="1287C3"/>
              </a:buClr>
            </a:pPr>
            <a:r>
              <a:rPr lang="en-US" dirty="0">
                <a:solidFill>
                  <a:srgbClr val="FF0000"/>
                </a:solidFill>
              </a:rPr>
              <a:t>Different ideas</a:t>
            </a:r>
            <a:r>
              <a:rPr lang="en-US" dirty="0"/>
              <a:t> tend under the best circumstances to </a:t>
            </a:r>
            <a:r>
              <a:rPr lang="en-US" dirty="0">
                <a:solidFill>
                  <a:srgbClr val="FF0000"/>
                </a:solidFill>
              </a:rPr>
              <a:t>lead to better ideas and practices.</a:t>
            </a:r>
          </a:p>
          <a:p>
            <a:pPr marL="0" indent="0">
              <a:buClr>
                <a:srgbClr val="1287C3"/>
              </a:buClr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F5E0E-A92F-E477-2EDE-2FFA04FD24CB}"/>
              </a:ext>
            </a:extLst>
          </p:cNvPr>
          <p:cNvSpPr txBox="1"/>
          <p:nvPr/>
        </p:nvSpPr>
        <p:spPr>
          <a:xfrm>
            <a:off x="1420152" y="3739868"/>
            <a:ext cx="5010604" cy="29146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J.S. Mill, </a:t>
            </a:r>
            <a:r>
              <a:rPr lang="en-US" i="1" dirty="0">
                <a:ea typeface="+mn-lt"/>
                <a:cs typeface="+mn-lt"/>
              </a:rPr>
              <a:t>On Liberty</a:t>
            </a:r>
            <a:r>
              <a:rPr lang="en-US" dirty="0">
                <a:ea typeface="+mn-lt"/>
                <a:cs typeface="+mn-lt"/>
              </a:rPr>
              <a:t>, Ch. 2: </a:t>
            </a:r>
            <a:r>
              <a:rPr lang="en-US" b="1" dirty="0">
                <a:solidFill>
                  <a:srgbClr val="FF0000"/>
                </a:solidFill>
                <a:ea typeface="+mn-lt"/>
                <a:cs typeface="+mn-lt"/>
              </a:rPr>
              <a:t>Silencing Ideas and Disagreements is a Bad Idea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True, and lose it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False, and no chance to defeat it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Combination, and still lose both benefits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Absolutely true, or accepted, and turns to dogmatism and lack of opportunity</a:t>
            </a:r>
          </a:p>
          <a:p>
            <a:pPr algn="l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09F74-7FCC-2482-87EE-8948502CA684}"/>
              </a:ext>
            </a:extLst>
          </p:cNvPr>
          <p:cNvSpPr txBox="1"/>
          <p:nvPr/>
        </p:nvSpPr>
        <p:spPr>
          <a:xfrm>
            <a:off x="3073541" y="3309557"/>
            <a:ext cx="9090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CBB22E-4EFC-8D2C-B3E8-53B08A20343E}"/>
              </a:ext>
            </a:extLst>
          </p:cNvPr>
          <p:cNvSpPr txBox="1"/>
          <p:nvPr/>
        </p:nvSpPr>
        <p:spPr>
          <a:xfrm>
            <a:off x="7203856" y="995396"/>
            <a:ext cx="36230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Managing Conflict with Benefits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0B17E-D2D6-A131-A83F-DEE2EB07C5EB}"/>
              </a:ext>
            </a:extLst>
          </p:cNvPr>
          <p:cNvSpPr txBox="1"/>
          <p:nvPr/>
        </p:nvSpPr>
        <p:spPr>
          <a:xfrm>
            <a:off x="6741006" y="4832157"/>
            <a:ext cx="509847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See C.K. Gunsalus, et al., "Challenged Academic Units," </a:t>
            </a:r>
            <a:r>
              <a:rPr lang="en-US" i="1" dirty="0"/>
              <a:t>Inside Higher Education,</a:t>
            </a:r>
            <a:r>
              <a:rPr lang="en-US" dirty="0"/>
              <a:t> Apr 25, 2018.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b="1" dirty="0"/>
          </a:p>
          <a:p>
            <a:r>
              <a:rPr lang="en-US" b="1" dirty="0">
                <a:solidFill>
                  <a:srgbClr val="FF0000"/>
                </a:solidFill>
              </a:rPr>
              <a:t>"</a:t>
            </a:r>
            <a:r>
              <a:rPr lang="en-US" b="1" dirty="0">
                <a:solidFill>
                  <a:srgbClr val="FF0000"/>
                </a:solidFill>
                <a:ea typeface="+mn-lt"/>
                <a:cs typeface="+mn-lt"/>
              </a:rPr>
              <a:t>When you are a unit’s leader, consciously model the ways in which you wish for others to treat you and each other, as well."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81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3FB4D-0C8D-0D18-94D9-918B89C0C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930" y="105229"/>
            <a:ext cx="10018713" cy="688219"/>
          </a:xfrm>
        </p:spPr>
        <p:txBody>
          <a:bodyPr>
            <a:normAutofit fontScale="90000"/>
          </a:bodyPr>
          <a:lstStyle/>
          <a:p>
            <a:r>
              <a:rPr lang="en-US" dirty="0"/>
              <a:t>Ending Conflict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40DAF-DF95-F378-1648-43CD0B8E5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6135" y="1138001"/>
            <a:ext cx="4668344" cy="505164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By solving the problem</a:t>
            </a:r>
          </a:p>
          <a:p>
            <a:pPr lvl="1">
              <a:buClr>
                <a:srgbClr val="1287C3"/>
              </a:buClr>
            </a:pPr>
            <a:r>
              <a:rPr lang="en-US" sz="1800" b="1" dirty="0"/>
              <a:t>Gaining and maintaining the </a:t>
            </a:r>
            <a:r>
              <a:rPr lang="en-US" sz="1800" b="1" dirty="0">
                <a:solidFill>
                  <a:srgbClr val="FF0000"/>
                </a:solidFill>
              </a:rPr>
              <a:t>trust</a:t>
            </a:r>
            <a:r>
              <a:rPr lang="en-US" sz="1800" b="1" dirty="0"/>
              <a:t> of those who report to you</a:t>
            </a:r>
          </a:p>
          <a:p>
            <a:pPr lvl="1">
              <a:buClr>
                <a:srgbClr val="1287C3"/>
              </a:buClr>
            </a:pPr>
            <a:r>
              <a:rPr lang="en-US" sz="1800" b="1" dirty="0"/>
              <a:t>Addressing </a:t>
            </a:r>
            <a:r>
              <a:rPr lang="en-US" sz="1800" b="1" dirty="0">
                <a:solidFill>
                  <a:srgbClr val="FF0000"/>
                </a:solidFill>
              </a:rPr>
              <a:t>obstreperous behavior</a:t>
            </a:r>
            <a:r>
              <a:rPr lang="en-US" sz="1800" b="1" dirty="0"/>
              <a:t> when it occurs</a:t>
            </a:r>
          </a:p>
          <a:p>
            <a:pPr lvl="1">
              <a:buClr>
                <a:srgbClr val="1287C3"/>
              </a:buClr>
            </a:pPr>
            <a:r>
              <a:rPr lang="en-US" sz="1800" b="1" dirty="0">
                <a:solidFill>
                  <a:srgbClr val="FF0000"/>
                </a:solidFill>
              </a:rPr>
              <a:t>Mediating</a:t>
            </a:r>
            <a:r>
              <a:rPr lang="en-US" sz="1800" b="1" dirty="0"/>
              <a:t> by listening to those experiencing conflict</a:t>
            </a:r>
          </a:p>
          <a:p>
            <a:pPr lvl="1">
              <a:buClr>
                <a:srgbClr val="1287C3"/>
              </a:buClr>
            </a:pPr>
            <a:r>
              <a:rPr lang="en-US" sz="1800" b="1" dirty="0">
                <a:solidFill>
                  <a:srgbClr val="FF0000"/>
                </a:solidFill>
              </a:rPr>
              <a:t>Talking to your direct reports</a:t>
            </a:r>
            <a:r>
              <a:rPr lang="en-US" sz="1800" b="1" dirty="0"/>
              <a:t> individually at least once or twice a year regarding their progress, concerns, and plans</a:t>
            </a:r>
          </a:p>
          <a:p>
            <a:pPr lvl="1">
              <a:buClr>
                <a:srgbClr val="1287C3"/>
              </a:buClr>
            </a:pPr>
            <a:r>
              <a:rPr lang="en-US" sz="1800" b="1" dirty="0"/>
              <a:t>Make sure they know </a:t>
            </a:r>
            <a:r>
              <a:rPr lang="en-US" sz="1800" b="1" dirty="0">
                <a:solidFill>
                  <a:srgbClr val="FF0000"/>
                </a:solidFill>
              </a:rPr>
              <a:t>they matter</a:t>
            </a:r>
            <a:r>
              <a:rPr lang="en-US" sz="1800" b="1" dirty="0"/>
              <a:t> to you</a:t>
            </a:r>
          </a:p>
          <a:p>
            <a:pPr lvl="1">
              <a:buClr>
                <a:srgbClr val="1287C3"/>
              </a:buClr>
            </a:pPr>
            <a:r>
              <a:rPr lang="en-US" sz="1800" b="1" dirty="0"/>
              <a:t>Make sure YOU and THEY know that </a:t>
            </a:r>
            <a:r>
              <a:rPr lang="en-US" sz="1800" b="1" dirty="0">
                <a:solidFill>
                  <a:srgbClr val="FF0000"/>
                </a:solidFill>
              </a:rPr>
              <a:t>YOU matter, too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6B557E-BF29-15C4-668A-6639AEB589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4253" y="1137503"/>
            <a:ext cx="5187540" cy="525296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By recognizing that it can't be solved; but you can move on and it can often be minimized</a:t>
            </a:r>
          </a:p>
          <a:p>
            <a:pPr lvl="1">
              <a:buClr>
                <a:srgbClr val="1287C3"/>
              </a:buClr>
            </a:pPr>
            <a:r>
              <a:rPr lang="en-US" sz="2000" b="1" dirty="0">
                <a:solidFill>
                  <a:srgbClr val="FF0000"/>
                </a:solidFill>
              </a:rPr>
              <a:t>Letters of counsel, instruction, reprimand</a:t>
            </a:r>
          </a:p>
          <a:p>
            <a:pPr lvl="1">
              <a:buClr>
                <a:srgbClr val="1287C3"/>
              </a:buClr>
            </a:pPr>
            <a:r>
              <a:rPr lang="en-US" sz="2000" b="1" dirty="0"/>
              <a:t>Noting in </a:t>
            </a:r>
            <a:r>
              <a:rPr lang="en-US" sz="2000" b="1" dirty="0">
                <a:solidFill>
                  <a:srgbClr val="FF0000"/>
                </a:solidFill>
              </a:rPr>
              <a:t>annual evaluations</a:t>
            </a:r>
            <a:r>
              <a:rPr lang="en-US" sz="2000" b="1" dirty="0"/>
              <a:t> how conflict has affected adversely the performance of a person in that person's position (teaching, admin support, etc.)</a:t>
            </a:r>
          </a:p>
          <a:p>
            <a:pPr lvl="1">
              <a:buClr>
                <a:srgbClr val="1287C3"/>
              </a:buClr>
            </a:pPr>
            <a:r>
              <a:rPr lang="en-US" sz="2000" b="1" dirty="0"/>
              <a:t>Referring employees to an </a:t>
            </a:r>
            <a:r>
              <a:rPr lang="en-US" sz="2000" b="1" dirty="0">
                <a:solidFill>
                  <a:srgbClr val="FF0000"/>
                </a:solidFill>
              </a:rPr>
              <a:t>Employee Assistance Program</a:t>
            </a:r>
          </a:p>
          <a:p>
            <a:pPr lvl="1">
              <a:buClr>
                <a:srgbClr val="1287C3"/>
              </a:buClr>
            </a:pPr>
            <a:r>
              <a:rPr lang="en-US" sz="2000" b="1" dirty="0"/>
              <a:t>Appropriately monitoring behavior consistent with CBA requirements. </a:t>
            </a:r>
            <a:r>
              <a:rPr lang="en-US" sz="2000" b="1" i="1" dirty="0">
                <a:solidFill>
                  <a:srgbClr val="FF0000"/>
                </a:solidFill>
              </a:rPr>
              <a:t>READ THE CBA.</a:t>
            </a:r>
          </a:p>
        </p:txBody>
      </p:sp>
    </p:spTree>
    <p:extLst>
      <p:ext uri="{BB962C8B-B14F-4D97-AF65-F5344CB8AC3E}">
        <p14:creationId xmlns:p14="http://schemas.microsoft.com/office/powerpoint/2010/main" val="2808347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42BB0-A6F6-6E7F-FDED-548FC74FD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406" y="201990"/>
            <a:ext cx="10018713" cy="609986"/>
          </a:xfrm>
        </p:spPr>
        <p:txBody>
          <a:bodyPr>
            <a:noAutofit/>
          </a:bodyPr>
          <a:lstStyle/>
          <a:p>
            <a:r>
              <a:rPr lang="en-US" sz="3200" dirty="0"/>
              <a:t>Improving and Maintaining Morale: Common Sense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C4433-D7F9-7D2E-196A-F1105731AD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18657" y="976337"/>
            <a:ext cx="10375710" cy="4897278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buClr>
                <a:srgbClr val="1287C3"/>
              </a:buClr>
            </a:pPr>
            <a:r>
              <a:rPr lang="en-US" sz="2400" b="1" dirty="0">
                <a:solidFill>
                  <a:srgbClr val="FF0000"/>
                </a:solidFill>
              </a:rPr>
              <a:t>Recognize achievements</a:t>
            </a:r>
            <a:r>
              <a:rPr lang="en-US" sz="2400" dirty="0"/>
              <a:t> </a:t>
            </a:r>
          </a:p>
          <a:p>
            <a:pPr>
              <a:buClr>
                <a:srgbClr val="1287C3"/>
              </a:buClr>
            </a:pPr>
            <a:r>
              <a:rPr lang="en-US" sz="2400" b="1" dirty="0">
                <a:solidFill>
                  <a:srgbClr val="FF0000"/>
                </a:solidFill>
              </a:rPr>
              <a:t>Participate </a:t>
            </a:r>
            <a:r>
              <a:rPr lang="en-US" sz="2400" dirty="0"/>
              <a:t>in unit activities</a:t>
            </a:r>
          </a:p>
          <a:p>
            <a:pPr>
              <a:buClr>
                <a:srgbClr val="1287C3"/>
              </a:buClr>
            </a:pPr>
            <a:r>
              <a:rPr lang="en-US" sz="2400" b="1" dirty="0">
                <a:solidFill>
                  <a:srgbClr val="FF0000"/>
                </a:solidFill>
                <a:ea typeface="+mn-lt"/>
                <a:cs typeface="+mn-lt"/>
              </a:rPr>
              <a:t>Create</a:t>
            </a:r>
            <a:r>
              <a:rPr lang="en-US" sz="2400" dirty="0">
                <a:ea typeface="+mn-lt"/>
                <a:cs typeface="+mn-lt"/>
              </a:rPr>
              <a:t> and maintain a unit culture of </a:t>
            </a:r>
            <a:r>
              <a:rPr lang="en-US" sz="2400" b="1" dirty="0">
                <a:solidFill>
                  <a:srgbClr val="FF0000"/>
                </a:solidFill>
                <a:ea typeface="+mn-lt"/>
                <a:cs typeface="+mn-lt"/>
              </a:rPr>
              <a:t>respect for support staff</a:t>
            </a:r>
          </a:p>
          <a:p>
            <a:pPr>
              <a:buClr>
                <a:srgbClr val="1287C3"/>
              </a:buClr>
            </a:pPr>
            <a:r>
              <a:rPr lang="en-US" sz="2400" b="1" dirty="0">
                <a:solidFill>
                  <a:srgbClr val="FF0000"/>
                </a:solidFill>
                <a:ea typeface="+mn-lt"/>
                <a:cs typeface="+mn-lt"/>
              </a:rPr>
              <a:t>Follow through on </a:t>
            </a:r>
            <a:r>
              <a:rPr lang="en-US" sz="2400" b="1" i="1" dirty="0">
                <a:solidFill>
                  <a:srgbClr val="FF0000"/>
                </a:solidFill>
                <a:ea typeface="+mn-lt"/>
                <a:cs typeface="+mn-lt"/>
              </a:rPr>
              <a:t>your</a:t>
            </a:r>
            <a:r>
              <a:rPr lang="en-US" sz="2400" b="1" dirty="0">
                <a:solidFill>
                  <a:srgbClr val="FF0000"/>
                </a:solidFill>
                <a:ea typeface="+mn-lt"/>
                <a:cs typeface="+mn-lt"/>
              </a:rPr>
              <a:t> promises </a:t>
            </a:r>
            <a:r>
              <a:rPr lang="en-US" sz="2400" dirty="0">
                <a:ea typeface="+mn-lt"/>
                <a:cs typeface="+mn-lt"/>
              </a:rPr>
              <a:t>and commitments</a:t>
            </a:r>
          </a:p>
          <a:p>
            <a:pPr>
              <a:buClr>
                <a:srgbClr val="1287C3"/>
              </a:buClr>
            </a:pPr>
            <a:r>
              <a:rPr lang="en-US" sz="2400" b="1" dirty="0">
                <a:solidFill>
                  <a:srgbClr val="FF0000"/>
                </a:solidFill>
                <a:ea typeface="+mn-lt"/>
                <a:cs typeface="+mn-lt"/>
              </a:rPr>
              <a:t>Encourage and model</a:t>
            </a:r>
            <a:r>
              <a:rPr lang="en-US" sz="2400" dirty="0">
                <a:ea typeface="+mn-lt"/>
                <a:cs typeface="+mn-lt"/>
              </a:rPr>
              <a:t> civil discussion and cooperation</a:t>
            </a:r>
          </a:p>
          <a:p>
            <a:pPr lvl="1">
              <a:buClr>
                <a:srgbClr val="1287C3"/>
              </a:buClr>
            </a:pPr>
            <a:r>
              <a:rPr lang="en-US" sz="2400" dirty="0"/>
              <a:t>It may reduce or eliminate competition, distrust, and perceptions of disrespect</a:t>
            </a:r>
          </a:p>
          <a:p>
            <a:pPr>
              <a:buClr>
                <a:srgbClr val="1287C3"/>
              </a:buClr>
            </a:pPr>
            <a:r>
              <a:rPr lang="en-US" sz="2400" b="1" dirty="0">
                <a:solidFill>
                  <a:srgbClr val="FF0000"/>
                </a:solidFill>
              </a:rPr>
              <a:t>React to incivility and lack of cooperation</a:t>
            </a:r>
            <a:r>
              <a:rPr lang="en-US" sz="2400" dirty="0"/>
              <a:t> by addressing it appropriately where and when it occurs</a:t>
            </a:r>
          </a:p>
          <a:p>
            <a:pPr lvl="1">
              <a:buClr>
                <a:srgbClr val="1287C3"/>
              </a:buClr>
            </a:pPr>
            <a:r>
              <a:rPr lang="en-US" sz="2400" dirty="0"/>
              <a:t>In department meetings, individually, and between disputing parties</a:t>
            </a:r>
          </a:p>
          <a:p>
            <a:pPr>
              <a:buClr>
                <a:srgbClr val="1287C3"/>
              </a:buClr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E7387A-AB12-2169-7FEC-386D090F89CA}"/>
              </a:ext>
            </a:extLst>
          </p:cNvPr>
          <p:cNvSpPr txBox="1"/>
          <p:nvPr/>
        </p:nvSpPr>
        <p:spPr>
          <a:xfrm>
            <a:off x="2633623" y="5794979"/>
            <a:ext cx="92926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Perhaps most of all, morale is improved and maintained when conflict is managed well, minimized, and even sometimes optimized by using its benefits for the good of the unit.</a:t>
            </a:r>
          </a:p>
        </p:txBody>
      </p:sp>
    </p:spTree>
    <p:extLst>
      <p:ext uri="{BB962C8B-B14F-4D97-AF65-F5344CB8AC3E}">
        <p14:creationId xmlns:p14="http://schemas.microsoft.com/office/powerpoint/2010/main" val="1141439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679E3-BE92-9AB7-67BE-B0323B03D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263" y="55336"/>
            <a:ext cx="10018713" cy="1029458"/>
          </a:xfrm>
        </p:spPr>
        <p:txBody>
          <a:bodyPr>
            <a:normAutofit fontScale="90000"/>
          </a:bodyPr>
          <a:lstStyle/>
          <a:p>
            <a:r>
              <a:rPr lang="en-US" dirty="0"/>
              <a:t>Give Yourself a Break: Your Morale Counts, Too </a:t>
            </a:r>
            <a:br>
              <a:rPr lang="en-US" dirty="0"/>
            </a:br>
            <a:r>
              <a:rPr lang="en-US" dirty="0"/>
              <a:t>(This is Important Advice).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EB23E-DF96-8B9B-81D9-7DC816BA66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7064" y="1415860"/>
            <a:ext cx="4688680" cy="50142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2200" b="1" dirty="0"/>
          </a:p>
          <a:p>
            <a:pPr marL="800100" lvl="1" indent="-342900">
              <a:buClr>
                <a:srgbClr val="1287C3"/>
              </a:buClr>
            </a:pPr>
            <a:r>
              <a:rPr lang="en-US" sz="2200" b="1" dirty="0">
                <a:solidFill>
                  <a:srgbClr val="FF0000"/>
                </a:solidFill>
              </a:rPr>
              <a:t>Ask for help</a:t>
            </a:r>
            <a:r>
              <a:rPr lang="en-US" sz="2200" b="1" dirty="0"/>
              <a:t> when you need it</a:t>
            </a:r>
            <a:r>
              <a:rPr lang="en-US" sz="2200" dirty="0"/>
              <a:t>.</a:t>
            </a:r>
            <a:endParaRPr lang="en-US" sz="2200" dirty="0">
              <a:solidFill>
                <a:srgbClr val="000000"/>
              </a:solidFill>
            </a:endParaRPr>
          </a:p>
          <a:p>
            <a:pPr marL="800100" lvl="1" indent="-342900">
              <a:buClr>
                <a:srgbClr val="1287C3"/>
              </a:buClr>
            </a:pPr>
            <a:r>
              <a:rPr lang="en-US" sz="2200" b="1" dirty="0">
                <a:solidFill>
                  <a:srgbClr val="FF0000"/>
                </a:solidFill>
              </a:rPr>
              <a:t>Make friends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with other chairs and directors. They know lots of stuff.</a:t>
            </a:r>
          </a:p>
          <a:p>
            <a:pPr marL="800100" lvl="1">
              <a:buClr>
                <a:srgbClr val="1287C3"/>
              </a:buClr>
            </a:pPr>
            <a:r>
              <a:rPr lang="en-US" sz="2200" b="1" dirty="0"/>
              <a:t>Take time for </a:t>
            </a:r>
            <a:r>
              <a:rPr lang="en-US" sz="2200" b="1" dirty="0">
                <a:solidFill>
                  <a:srgbClr val="FF0000"/>
                </a:solidFill>
              </a:rPr>
              <a:t>lunch</a:t>
            </a:r>
            <a:r>
              <a:rPr lang="en-US" sz="2200" b="1" dirty="0"/>
              <a:t>. Get </a:t>
            </a:r>
            <a:r>
              <a:rPr lang="en-US" sz="2200" b="1" dirty="0">
                <a:solidFill>
                  <a:srgbClr val="FF0000"/>
                </a:solidFill>
              </a:rPr>
              <a:t>out of your office</a:t>
            </a:r>
            <a:r>
              <a:rPr lang="en-US" sz="2200" b="1" dirty="0"/>
              <a:t> at least once a day.</a:t>
            </a:r>
            <a:endParaRPr lang="en-US" sz="2200" dirty="0"/>
          </a:p>
          <a:p>
            <a:pPr marL="800100" lvl="1" indent="-342900">
              <a:buClr>
                <a:srgbClr val="1287C3"/>
              </a:buClr>
            </a:pPr>
            <a:r>
              <a:rPr lang="en-US" sz="2200" b="1" dirty="0">
                <a:solidFill>
                  <a:srgbClr val="FF0000"/>
                </a:solidFill>
              </a:rPr>
              <a:t>Laugh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at yourself. </a:t>
            </a:r>
          </a:p>
          <a:p>
            <a:pPr marL="800100" lvl="1" indent="-342900">
              <a:buClr>
                <a:srgbClr val="1287C3"/>
              </a:buClr>
            </a:pPr>
            <a:r>
              <a:rPr lang="en-US" sz="2200" b="1" dirty="0"/>
              <a:t>Take an </a:t>
            </a:r>
            <a:r>
              <a:rPr lang="en-US" sz="2200" b="1" dirty="0">
                <a:solidFill>
                  <a:srgbClr val="FF0000"/>
                </a:solidFill>
              </a:rPr>
              <a:t>annual leave </a:t>
            </a:r>
            <a:r>
              <a:rPr lang="en-US" sz="2200" b="1" dirty="0"/>
              <a:t>day or two every now and then and a real vacation</a:t>
            </a:r>
            <a:r>
              <a:rPr lang="en-US" sz="2200" dirty="0"/>
              <a:t> at least once a year.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36A78E-622E-DA97-1584-6497D1196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77825" y="1235253"/>
            <a:ext cx="4697134" cy="523080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2200" b="1" dirty="0"/>
          </a:p>
          <a:p>
            <a:pPr>
              <a:buClr>
                <a:srgbClr val="1287C3"/>
              </a:buClr>
            </a:pPr>
            <a:r>
              <a:rPr lang="en-US" sz="2200" b="1" dirty="0"/>
              <a:t>Take my </a:t>
            </a:r>
            <a:r>
              <a:rPr lang="en-US" sz="2200" b="1" dirty="0">
                <a:solidFill>
                  <a:srgbClr val="FF0000"/>
                </a:solidFill>
              </a:rPr>
              <a:t>advice</a:t>
            </a:r>
            <a:r>
              <a:rPr lang="en-US" sz="2200" b="1" dirty="0"/>
              <a:t>. </a:t>
            </a:r>
            <a:r>
              <a:rPr lang="en-US" sz="2200" b="1" i="1" dirty="0"/>
              <a:t>I should take it, too. </a:t>
            </a:r>
          </a:p>
          <a:p>
            <a:pPr>
              <a:buClr>
                <a:srgbClr val="1287C3"/>
              </a:buClr>
            </a:pPr>
            <a:r>
              <a:rPr lang="en-US" sz="2200" dirty="0"/>
              <a:t>You are </a:t>
            </a:r>
            <a:r>
              <a:rPr lang="en-US" sz="2200" b="1" dirty="0">
                <a:solidFill>
                  <a:srgbClr val="FF0000"/>
                </a:solidFill>
              </a:rPr>
              <a:t>not </a:t>
            </a:r>
            <a:r>
              <a:rPr lang="en-US" sz="2200" dirty="0"/>
              <a:t>chair, director, department head all the time. Go home and hug somebody, or your cat.</a:t>
            </a:r>
          </a:p>
          <a:p>
            <a:pPr>
              <a:buClr>
                <a:srgbClr val="1287C3"/>
              </a:buClr>
            </a:pPr>
            <a:r>
              <a:rPr lang="en-US" sz="2200" b="1" dirty="0">
                <a:solidFill>
                  <a:srgbClr val="FF0000"/>
                </a:solidFill>
              </a:rPr>
              <a:t>Have a friend you trust </a:t>
            </a:r>
            <a:r>
              <a:rPr lang="en-US" sz="2200" dirty="0"/>
              <a:t>who understands you &amp; what you do and with whom you can</a:t>
            </a:r>
            <a:r>
              <a:rPr lang="en-US" sz="2200" b="1" dirty="0">
                <a:solidFill>
                  <a:srgbClr val="FF0000"/>
                </a:solidFill>
              </a:rPr>
              <a:t> confidently and confidentially</a:t>
            </a:r>
            <a:r>
              <a:rPr lang="en-US" sz="2200" dirty="0"/>
              <a:t> express yourself. </a:t>
            </a:r>
            <a:endParaRPr lang="en-US" sz="2200" b="1" i="1" dirty="0"/>
          </a:p>
          <a:p>
            <a:pPr>
              <a:buClr>
                <a:srgbClr val="1287C3"/>
              </a:buClr>
            </a:pPr>
            <a:r>
              <a:rPr lang="en-US" sz="2200" b="1" dirty="0">
                <a:solidFill>
                  <a:srgbClr val="FF0000"/>
                </a:solidFill>
              </a:rPr>
              <a:t>Thank that friend</a:t>
            </a:r>
            <a:r>
              <a:rPr lang="en-US" sz="2200" dirty="0"/>
              <a:t>.</a:t>
            </a:r>
            <a:r>
              <a:rPr lang="en-US" sz="2200" i="1" dirty="0"/>
              <a:t> </a:t>
            </a:r>
            <a:r>
              <a:rPr lang="en-US" sz="2200" b="1" i="1" dirty="0">
                <a:solidFill>
                  <a:srgbClr val="FF0000"/>
                </a:solidFill>
              </a:rPr>
              <a:t>Thank them more </a:t>
            </a:r>
            <a:r>
              <a:rPr lang="en-US" sz="2200" i="1" dirty="0"/>
              <a:t>by being there and listening to them, too.</a:t>
            </a:r>
            <a:endParaRPr lang="en-US" sz="2200" b="1" i="1" dirty="0"/>
          </a:p>
        </p:txBody>
      </p:sp>
    </p:spTree>
    <p:extLst>
      <p:ext uri="{BB962C8B-B14F-4D97-AF65-F5344CB8AC3E}">
        <p14:creationId xmlns:p14="http://schemas.microsoft.com/office/powerpoint/2010/main" val="892950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58348C3-6249-4952-AA86-C63DB35EA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E6174AD-DBB0-43E6-98C2-738DB3A1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59100" y="-4763"/>
            <a:ext cx="5014912" cy="6862763"/>
            <a:chOff x="2928938" y="-4763"/>
            <a:chExt cx="5014912" cy="6862763"/>
          </a:xfrm>
        </p:grpSpPr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50A59800-3661-4778-9D8A-F816C85C4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7A810977-C816-4698-B7E7-0E6BDED79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181E4B1B-2437-4A14-8927-817FC7AED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3F98AD26-9FF7-44EA-B876-9C857F8ED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32EBB12A-A9CE-446F-9462-15DAC0D0F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85925599-F99B-48E5-A384-76136C081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A7B4A2C-C43F-01DC-9357-696EDF1D8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299" y="1380068"/>
            <a:ext cx="6054723" cy="26161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5100" b="1"/>
              <a:t>The Who, What, When, Where, How, and Why of Conflict</a:t>
            </a:r>
          </a:p>
        </p:txBody>
      </p:sp>
      <p:pic>
        <p:nvPicPr>
          <p:cNvPr id="21" name="Picture 20" descr="Two reindeer with their antlers locked">
            <a:extLst>
              <a:ext uri="{FF2B5EF4-FFF2-40B4-BE49-F238E27FC236}">
                <a16:creationId xmlns:a16="http://schemas.microsoft.com/office/drawing/2014/main" id="{08871E25-1CA0-E66C-9500-04A620BF90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22" r="15936" b="9093"/>
          <a:stretch/>
        </p:blipFill>
        <p:spPr>
          <a:xfrm>
            <a:off x="20" y="10"/>
            <a:ext cx="5448280" cy="6857990"/>
          </a:xfrm>
          <a:custGeom>
            <a:avLst/>
            <a:gdLst/>
            <a:ahLst/>
            <a:cxnLst/>
            <a:rect l="l" t="t" r="r" b="b"/>
            <a:pathLst>
              <a:path w="5448300" h="6858000">
                <a:moveTo>
                  <a:pt x="0" y="0"/>
                </a:moveTo>
                <a:lnTo>
                  <a:pt x="3513666" y="0"/>
                </a:lnTo>
                <a:lnTo>
                  <a:pt x="2861733" y="2548466"/>
                </a:lnTo>
                <a:lnTo>
                  <a:pt x="5448300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3927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F7286-8575-7275-0E36-8EDB1DC6C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347" y="2706461"/>
            <a:ext cx="8433481" cy="2669199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Question: Among Whom, When,  and Where Does Conflict Occur?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Duh.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Answer: Everybody and Anybody, Anytime, and Anywhere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38B2E7-3205-2462-6266-470A7230C13B}"/>
              </a:ext>
            </a:extLst>
          </p:cNvPr>
          <p:cNvSpPr txBox="1"/>
          <p:nvPr/>
        </p:nvSpPr>
        <p:spPr>
          <a:xfrm>
            <a:off x="3633107" y="1619249"/>
            <a:ext cx="652598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The Who, The When, and The Where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57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82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83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84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85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1ACFD7-8862-111A-7D73-AC0B0F886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781" y="102169"/>
            <a:ext cx="3461281" cy="20534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700" b="1" dirty="0"/>
              <a:t>2. The "How" of Conflict and its Manifestations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90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1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92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93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94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95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97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685443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A55ED47-E34B-2119-89A8-4CAECD160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774470"/>
              </p:ext>
            </p:extLst>
          </p:nvPr>
        </p:nvGraphicFramePr>
        <p:xfrm>
          <a:off x="721178" y="653142"/>
          <a:ext cx="6776755" cy="5157558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{8799B23B-EC83-4686-B30A-512413B5E67A}</a:tableStyleId>
              </a:tblPr>
              <a:tblGrid>
                <a:gridCol w="2085048">
                  <a:extLst>
                    <a:ext uri="{9D8B030D-6E8A-4147-A177-3AD203B41FA5}">
                      <a16:colId xmlns:a16="http://schemas.microsoft.com/office/drawing/2014/main" val="2895632978"/>
                    </a:ext>
                  </a:extLst>
                </a:gridCol>
                <a:gridCol w="2266878">
                  <a:extLst>
                    <a:ext uri="{9D8B030D-6E8A-4147-A177-3AD203B41FA5}">
                      <a16:colId xmlns:a16="http://schemas.microsoft.com/office/drawing/2014/main" val="1088768296"/>
                    </a:ext>
                  </a:extLst>
                </a:gridCol>
                <a:gridCol w="2424829">
                  <a:extLst>
                    <a:ext uri="{9D8B030D-6E8A-4147-A177-3AD203B41FA5}">
                      <a16:colId xmlns:a16="http://schemas.microsoft.com/office/drawing/2014/main" val="3052424194"/>
                    </a:ext>
                  </a:extLst>
                </a:gridCol>
              </a:tblGrid>
              <a:tr h="364392">
                <a:tc>
                  <a:txBody>
                    <a:bodyPr/>
                    <a:lstStyle/>
                    <a:p>
                      <a:r>
                        <a:rPr lang="en-US" sz="1300" b="0" cap="none" spc="0" dirty="0">
                          <a:solidFill>
                            <a:schemeClr val="bg1"/>
                          </a:solidFill>
                        </a:rPr>
                        <a:t>Verbal or Written</a:t>
                      </a:r>
                    </a:p>
                  </a:txBody>
                  <a:tcPr marL="104244" marR="74028" marT="80188" marB="80188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cap="none" spc="0" dirty="0">
                          <a:solidFill>
                            <a:schemeClr val="bg1"/>
                          </a:solidFill>
                        </a:rPr>
                        <a:t>Physical</a:t>
                      </a:r>
                    </a:p>
                  </a:txBody>
                  <a:tcPr marL="104244" marR="74028" marT="80188" marB="80188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cap="none" spc="0" dirty="0">
                          <a:solidFill>
                            <a:schemeClr val="bg1"/>
                          </a:solidFill>
                        </a:rPr>
                        <a:t>Even more insidious</a:t>
                      </a:r>
                    </a:p>
                  </a:txBody>
                  <a:tcPr marL="104244" marR="74028" marT="80188" marB="80188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816248"/>
                  </a:ext>
                </a:extLst>
              </a:tr>
              <a:tr h="924997"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tx1"/>
                          </a:solidFill>
                        </a:rPr>
                        <a:t>Raised voices</a:t>
                      </a:r>
                    </a:p>
                  </a:txBody>
                  <a:tcPr marL="104244" marR="74028" marT="80188" marB="8018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tx1"/>
                          </a:solidFill>
                        </a:rPr>
                        <a:t>Slamming fists on tables</a:t>
                      </a:r>
                    </a:p>
                  </a:txBody>
                  <a:tcPr marL="104244" marR="74028" marT="80188" marB="8018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tx1"/>
                          </a:solidFill>
                        </a:rPr>
                        <a:t>Veiled or explicit threats against a person’s professional standing</a:t>
                      </a:r>
                    </a:p>
                  </a:txBody>
                  <a:tcPr marL="104244" marR="74028" marT="80188" marB="8018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948619"/>
                  </a:ext>
                </a:extLst>
              </a:tr>
              <a:tr h="924997"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tx1"/>
                          </a:solidFill>
                        </a:rPr>
                        <a:t>Gossip</a:t>
                      </a:r>
                    </a:p>
                  </a:txBody>
                  <a:tcPr marL="104244" marR="74028" marT="80188" marB="8018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tx1"/>
                          </a:solidFill>
                        </a:rPr>
                        <a:t>Threats or perceived threats of physical violence</a:t>
                      </a:r>
                    </a:p>
                  </a:txBody>
                  <a:tcPr marL="104244" marR="74028" marT="80188" marB="8018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tx1"/>
                          </a:solidFill>
                        </a:rPr>
                        <a:t>Creating factions for power plays</a:t>
                      </a:r>
                    </a:p>
                  </a:txBody>
                  <a:tcPr marL="104244" marR="74028" marT="80188" marB="8018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634354"/>
                  </a:ext>
                </a:extLst>
              </a:tr>
              <a:tr h="1023103"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tx1"/>
                          </a:solidFill>
                        </a:rPr>
                        <a:t>False Reporting; accusations; threats of legal or union action</a:t>
                      </a:r>
                    </a:p>
                  </a:txBody>
                  <a:tcPr marL="104244" marR="74028" marT="80188" marB="8018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tx1"/>
                          </a:solidFill>
                        </a:rPr>
                        <a:t>Belief of one or more parties that physical violence will ensue</a:t>
                      </a:r>
                    </a:p>
                  </a:txBody>
                  <a:tcPr marL="104244" marR="74028" marT="80188" marB="8018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tx1"/>
                          </a:solidFill>
                        </a:rPr>
                        <a:t>Promising or implying benefits to those who side with another person</a:t>
                      </a:r>
                    </a:p>
                  </a:txBody>
                  <a:tcPr marL="104244" marR="74028" marT="80188" marB="8018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071717"/>
                  </a:ext>
                </a:extLst>
              </a:tr>
              <a:tr h="1247345"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tx1"/>
                          </a:solidFill>
                        </a:rPr>
                        <a:t>Disruptions during meetings</a:t>
                      </a:r>
                    </a:p>
                  </a:txBody>
                  <a:tcPr marL="104244" marR="74028" marT="80188" marB="8018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tx1"/>
                          </a:solidFill>
                        </a:rPr>
                        <a:t>When others feel uncomfortable in another person's mere presence</a:t>
                      </a:r>
                    </a:p>
                  </a:txBody>
                  <a:tcPr marL="104244" marR="74028" marT="80188" marB="8018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tx1"/>
                          </a:solidFill>
                        </a:rPr>
                        <a:t>Using title or place in a hierarchy as an explicit or implicit threat</a:t>
                      </a:r>
                    </a:p>
                  </a:txBody>
                  <a:tcPr marL="104244" marR="74028" marT="80188" marB="8018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143665"/>
                  </a:ext>
                </a:extLst>
              </a:tr>
              <a:tr h="672724"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tx1"/>
                          </a:solidFill>
                        </a:rPr>
                        <a:t>Testy, grumpy, unpleasant emails</a:t>
                      </a:r>
                    </a:p>
                  </a:txBody>
                  <a:tcPr marL="104244" marR="74028" marT="80188" marB="8018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04244" marR="74028" marT="80188" marB="8018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04244" marR="74028" marT="80188" marB="8018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4903363"/>
                  </a:ext>
                </a:extLst>
              </a:tr>
            </a:tbl>
          </a:graphicData>
        </a:graphic>
      </p:graphicFrame>
      <p:pic>
        <p:nvPicPr>
          <p:cNvPr id="6" name="Picture 6" descr="Stressed man at office">
            <a:extLst>
              <a:ext uri="{FF2B5EF4-FFF2-40B4-BE49-F238E27FC236}">
                <a16:creationId xmlns:a16="http://schemas.microsoft.com/office/drawing/2014/main" id="{012497D8-5263-380F-0B48-691C680A8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634" y="3177639"/>
            <a:ext cx="3811979" cy="2541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0B0794-3B1D-1573-6711-51F54CDC37FF}"/>
              </a:ext>
            </a:extLst>
          </p:cNvPr>
          <p:cNvSpPr txBox="1"/>
          <p:nvPr/>
        </p:nvSpPr>
        <p:spPr>
          <a:xfrm>
            <a:off x="8168244" y="587234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MS365 Stock Photo</a:t>
            </a:r>
          </a:p>
        </p:txBody>
      </p:sp>
    </p:spTree>
    <p:extLst>
      <p:ext uri="{BB962C8B-B14F-4D97-AF65-F5344CB8AC3E}">
        <p14:creationId xmlns:p14="http://schemas.microsoft.com/office/powerpoint/2010/main" val="3025658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2E861A3-F23C-46B8-A38A-4A22E453D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8BC3D220-643B-4160-B5A9-59DF5D21F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B92237DE-D518-4625-8392-66D708458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F290F0DD-E80A-4263-94E1-A41F57D84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D78EA7D2-CCEA-435E-873D-36BF0522F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9DFA731E-D6BB-42CC-AA05-64023DC81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B00D0483-90FB-4EB4-9770-CA8A310D5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7D2C41-CCB2-881A-18B8-6D27315F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464" y="85436"/>
            <a:ext cx="4355898" cy="12907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Is This Your Department Meeting? Faculty Cats in Conflict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3D7181-BAF8-6F91-29BE-8E17C6CC0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45947" y="1435484"/>
            <a:ext cx="4278929" cy="4740564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l">
              <a:buFont typeface="Arial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parliamentarian </a:t>
            </a:r>
            <a:r>
              <a:rPr lang="en-US" sz="2000" dirty="0"/>
              <a:t>faculty cat who doesn't listen well, but who expects everyone else to do so</a:t>
            </a:r>
          </a:p>
          <a:p>
            <a:pPr algn="l">
              <a:buFont typeface="Arial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too-good-for-this-meeting</a:t>
            </a:r>
            <a:r>
              <a:rPr lang="en-US" sz="2000" dirty="0"/>
              <a:t> faculty cat. She's too important for all this</a:t>
            </a:r>
          </a:p>
          <a:p>
            <a:pPr algn="l">
              <a:buClr>
                <a:srgbClr val="1287C3"/>
              </a:buClr>
              <a:buFont typeface="Arial"/>
              <a:buChar char="•"/>
            </a:pPr>
            <a:r>
              <a:rPr lang="en-US" sz="2000" dirty="0"/>
              <a:t>The faculty cats who </a:t>
            </a:r>
            <a:r>
              <a:rPr lang="en-US" sz="2000" dirty="0">
                <a:solidFill>
                  <a:srgbClr val="FF0000"/>
                </a:solidFill>
              </a:rPr>
              <a:t>annoy everybody</a:t>
            </a:r>
          </a:p>
          <a:p>
            <a:pPr algn="l">
              <a:buClr>
                <a:srgbClr val="1287C3"/>
              </a:buClr>
              <a:buFont typeface="Arial"/>
              <a:buChar char="•"/>
            </a:pPr>
            <a:r>
              <a:rPr lang="en-US" sz="2000" dirty="0"/>
              <a:t>The tired, </a:t>
            </a:r>
            <a:r>
              <a:rPr lang="en-US" sz="2000" dirty="0">
                <a:solidFill>
                  <a:srgbClr val="FF0000"/>
                </a:solidFill>
              </a:rPr>
              <a:t>sleepy faculty cat</a:t>
            </a:r>
          </a:p>
          <a:p>
            <a:pPr algn="l">
              <a:buClr>
                <a:srgbClr val="1287C3"/>
              </a:buClr>
              <a:buFont typeface="Arial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Chair cat </a:t>
            </a:r>
            <a:r>
              <a:rPr lang="en-US" sz="2000" dirty="0"/>
              <a:t>who prepares carefully. She is </a:t>
            </a:r>
            <a:r>
              <a:rPr lang="en-US" sz="2000" dirty="0">
                <a:solidFill>
                  <a:srgbClr val="FF0000"/>
                </a:solidFill>
              </a:rPr>
              <a:t>very brave </a:t>
            </a:r>
            <a:r>
              <a:rPr lang="en-US" sz="2000" dirty="0"/>
              <a:t>in leading this group</a:t>
            </a:r>
          </a:p>
          <a:p>
            <a:pPr algn="l">
              <a:buClr>
                <a:srgbClr val="1287C3"/>
              </a:buClr>
              <a:buFont typeface="Arial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Assistant or Associate Chair </a:t>
            </a:r>
            <a:r>
              <a:rPr lang="en-US" sz="2000" dirty="0"/>
              <a:t>cat and their plans</a:t>
            </a:r>
          </a:p>
          <a:p>
            <a:pPr algn="l">
              <a:buClr>
                <a:srgbClr val="1287C3"/>
              </a:buClr>
              <a:buFont typeface="Arial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competitive faculty cats</a:t>
            </a:r>
            <a:r>
              <a:rPr lang="en-US" sz="2000" dirty="0"/>
              <a:t> having hissy fits. The Chair must respond! Disciplinary letters!</a:t>
            </a:r>
          </a:p>
          <a:p>
            <a:pPr algn="l">
              <a:buClr>
                <a:srgbClr val="1287C3"/>
              </a:buClr>
              <a:buFont typeface="Arial"/>
              <a:buChar char="•"/>
            </a:pPr>
            <a:r>
              <a:rPr lang="en-US" sz="2000" dirty="0"/>
              <a:t>The almost always </a:t>
            </a:r>
            <a:r>
              <a:rPr lang="en-US" sz="2000" dirty="0">
                <a:solidFill>
                  <a:srgbClr val="FF0000"/>
                </a:solidFill>
              </a:rPr>
              <a:t>absent faculty cats</a:t>
            </a:r>
          </a:p>
        </p:txBody>
      </p:sp>
      <p:sp>
        <p:nvSpPr>
          <p:cNvPr id="48" name="Rounded Rectangle 16">
            <a:extLst>
              <a:ext uri="{FF2B5EF4-FFF2-40B4-BE49-F238E27FC236}">
                <a16:creationId xmlns:a16="http://schemas.microsoft.com/office/drawing/2014/main" id="{DD7EED39-224E-4230-8FD1-B1E1AF6C6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4" descr="A group of cats in a department meeting&#10;&#10;Description automatically generated with medium confidence">
            <a:extLst>
              <a:ext uri="{FF2B5EF4-FFF2-40B4-BE49-F238E27FC236}">
                <a16:creationId xmlns:a16="http://schemas.microsoft.com/office/drawing/2014/main" id="{47B09052-346D-E916-EC6A-83924B940C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122" b="1"/>
          <a:stretch/>
        </p:blipFill>
        <p:spPr>
          <a:xfrm rot="5400000">
            <a:off x="6223569" y="603480"/>
            <a:ext cx="5159029" cy="53224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56D529-EA57-0ABA-9919-892665DA1E9A}"/>
              </a:ext>
            </a:extLst>
          </p:cNvPr>
          <p:cNvSpPr txBox="1"/>
          <p:nvPr/>
        </p:nvSpPr>
        <p:spPr>
          <a:xfrm>
            <a:off x="6783821" y="6037213"/>
            <a:ext cx="459047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Just a little humor. It helps.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418F71-23D9-A37A-B2D7-5831CBE795DC}"/>
              </a:ext>
            </a:extLst>
          </p:cNvPr>
          <p:cNvSpPr txBox="1"/>
          <p:nvPr/>
        </p:nvSpPr>
        <p:spPr>
          <a:xfrm>
            <a:off x="7911829" y="12970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A Brief Interlude....</a:t>
            </a:r>
          </a:p>
        </p:txBody>
      </p:sp>
    </p:spTree>
    <p:extLst>
      <p:ext uri="{BB962C8B-B14F-4D97-AF65-F5344CB8AC3E}">
        <p14:creationId xmlns:p14="http://schemas.microsoft.com/office/powerpoint/2010/main" val="2945555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092D16-14DA-4606-831F-0DB3EEECB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1806E72-5EFD-4407-B492-2EBC71FF5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A81CA3B-9A2E-4F71-BF99-2C58BA76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00EF4F3-D70F-44D5-A71C-69C3FA0D28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CC930FA-FD42-4EF1-A9AB-0F9C30238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18F276C-D13F-46CF-9880-2050C2DBF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AB50995-FA10-4035-B16D-7D3989B2B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4C52C56-BEF2-4E22-8C8E-A7AC96B03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73EBF-A462-4E93-38D1-D2283E1BC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685800"/>
            <a:ext cx="2639962" cy="5105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3. The Why: Causes of Conflict*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12AED-4F1D-D3DD-F03A-B02D4FB385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0398" y="2021672"/>
            <a:ext cx="6295763" cy="2139420"/>
          </a:xfrm>
        </p:spPr>
        <p:txBody>
          <a:bodyPr>
            <a:normAutofit/>
          </a:bodyPr>
          <a:lstStyle/>
          <a:p>
            <a:pPr marL="182880" indent="-182880" defTabSz="292608">
              <a:spcAft>
                <a:spcPts val="384"/>
              </a:spcAft>
            </a:pPr>
            <a:r>
              <a:rPr lang="en-US" sz="256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Competition: for </a:t>
            </a:r>
            <a:r>
              <a:rPr lang="en-US" sz="256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gain</a:t>
            </a:r>
          </a:p>
          <a:p>
            <a:pPr marL="182880" indent="-182880" defTabSz="292608">
              <a:spcAft>
                <a:spcPts val="384"/>
              </a:spcAft>
            </a:pPr>
            <a:r>
              <a:rPr lang="en-US" sz="256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Diffidence: for </a:t>
            </a:r>
            <a:r>
              <a:rPr lang="en-US" sz="256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defense</a:t>
            </a:r>
          </a:p>
          <a:p>
            <a:pPr marL="182880" indent="-182880" defTabSz="292608">
              <a:spcAft>
                <a:spcPts val="384"/>
              </a:spcAft>
            </a:pPr>
            <a:r>
              <a:rPr lang="en-US" sz="256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Glory: for </a:t>
            </a:r>
            <a:r>
              <a:rPr lang="en-US" sz="256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reputation</a:t>
            </a:r>
            <a:endParaRPr lang="en-US" sz="40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F9E3C-5C81-F2AC-B3AE-325217DC6A72}"/>
              </a:ext>
            </a:extLst>
          </p:cNvPr>
          <p:cNvSpPr txBox="1"/>
          <p:nvPr/>
        </p:nvSpPr>
        <p:spPr>
          <a:xfrm>
            <a:off x="5010150" y="4156941"/>
            <a:ext cx="6492875" cy="32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2608">
              <a:spcAft>
                <a:spcPts val="600"/>
              </a:spcAft>
            </a:pPr>
            <a:r>
              <a:rPr lang="en-US" sz="115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</a:t>
            </a:r>
            <a:r>
              <a:rPr lang="en-US" sz="15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are Thomas Hobbes’s “Causes of Quarrel” from </a:t>
            </a:r>
            <a:r>
              <a:rPr lang="en-US" sz="1536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Leviathan</a:t>
            </a:r>
            <a:r>
              <a:rPr lang="en-US" sz="15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Ch. 13, 1651.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68219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Checkmate in a chess game">
            <a:extLst>
              <a:ext uri="{FF2B5EF4-FFF2-40B4-BE49-F238E27FC236}">
                <a16:creationId xmlns:a16="http://schemas.microsoft.com/office/drawing/2014/main" id="{418E5269-9D3B-6FF2-2FB9-975CCFD330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42" r="24785" b="11"/>
          <a:stretch/>
        </p:blipFill>
        <p:spPr>
          <a:xfrm>
            <a:off x="6892924" y="-64841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81BF082-68AC-F407-1ED6-DAFADFDD3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29" y="53503"/>
            <a:ext cx="6744147" cy="121757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400" dirty="0"/>
              <a:t>Sources of Conflict in </a:t>
            </a:r>
            <a:r>
              <a:rPr lang="en-US" sz="3400" i="1" dirty="0"/>
              <a:t>Competition</a:t>
            </a:r>
            <a:r>
              <a:rPr lang="en-US" sz="3400" dirty="0"/>
              <a:t>: It's About Gain (Some Examples)</a:t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43A408-AEE1-A64A-DEB0-CFBE151DA9D6}"/>
              </a:ext>
            </a:extLst>
          </p:cNvPr>
          <p:cNvSpPr txBox="1"/>
          <p:nvPr/>
        </p:nvSpPr>
        <p:spPr>
          <a:xfrm>
            <a:off x="270574" y="1207851"/>
            <a:ext cx="5876765" cy="53939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endParaRPr lang="en-US" sz="2000" dirty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400" dirty="0"/>
              <a:t>Curricular decisions – e.g., a course proposal is rejected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400" dirty="0"/>
              <a:t>Winning (or not winning) awards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400" dirty="0"/>
              <a:t>Getting (or not getting) promoted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400" dirty="0"/>
              <a:t>Agreeing (or not) with university or college administration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400" dirty="0"/>
              <a:t>Not liking someone's "attitude"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400" dirty="0"/>
              <a:t>Speaking disparagingly about or toward others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400" dirty="0"/>
              <a:t>Gossiping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400" dirty="0"/>
              <a:t>And you name it.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7669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A1830-80C3-262E-72CD-03C96E6C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943"/>
            <a:ext cx="10405760" cy="78301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The Sources of </a:t>
            </a:r>
            <a:r>
              <a:rPr lang="en-US" sz="3200" dirty="0">
                <a:solidFill>
                  <a:srgbClr val="000000"/>
                </a:solidFill>
              </a:rPr>
              <a:t>Conflict in </a:t>
            </a:r>
            <a:r>
              <a:rPr lang="en-US" sz="3200" i="1" dirty="0">
                <a:solidFill>
                  <a:srgbClr val="FF0000"/>
                </a:solidFill>
              </a:rPr>
              <a:t>Diffidence/Distrust and Self-Protection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942BAF-E30F-3AC9-C439-36BF090920F1}"/>
              </a:ext>
            </a:extLst>
          </p:cNvPr>
          <p:cNvSpPr txBox="1"/>
          <p:nvPr/>
        </p:nvSpPr>
        <p:spPr>
          <a:xfrm>
            <a:off x="1558741" y="1398931"/>
            <a:ext cx="10163087" cy="51706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Perceptions of professional inadequacy ("I'm not good at this.")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Misperceptions of professional adequacy ("You really aren't good at this.")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Resentment of hierarchy ("I ought to have that job. I work hard.")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Worry over contingent positions ("Am I going to have a job next year?")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Lying or misrepresenting facts for self-protection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Clashes of deeply held convictions ("Why don't you think the way I do???")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Coming to work: "Do we really need to be on campus? After all, we can do meetings and classes by Zoom and Teams!"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And a host of other sources such as: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Perceived pay disparities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Perception of differential treatment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Lack of understanding or acceptance of rules, policies, regulations, and laws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5690B2-FCE6-C762-50E6-C8DB7FD81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37988" y="721468"/>
            <a:ext cx="2900886" cy="5950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Some Examples</a:t>
            </a:r>
          </a:p>
        </p:txBody>
      </p:sp>
    </p:spTree>
    <p:extLst>
      <p:ext uri="{BB962C8B-B14F-4D97-AF65-F5344CB8AC3E}">
        <p14:creationId xmlns:p14="http://schemas.microsoft.com/office/powerpoint/2010/main" val="814569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1092D16-14DA-4606-831F-0DB3EEECB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1806E72-5EFD-4407-B492-2EBC71FF5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A81CA3B-9A2E-4F71-BF99-2C58BA76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00EF4F3-D70F-44D5-A71C-69C3FA0D28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CC930FA-FD42-4EF1-A9AB-0F9C30238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8F276C-D13F-46CF-9880-2050C2DBF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EAB50995-FA10-4035-B16D-7D3989B2B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4C52C56-BEF2-4E22-8C8E-A7AC96B03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1CC60-ECAA-D632-8360-DE88585FE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685800"/>
            <a:ext cx="2639962" cy="5105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The Source of Conflict from </a:t>
            </a:r>
            <a:r>
              <a:rPr lang="en-US" sz="2800" i="1">
                <a:solidFill>
                  <a:srgbClr val="FFFFFF"/>
                </a:solidFill>
              </a:rPr>
              <a:t>Glory/Reputation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FB75DC1-44E6-ABC8-0023-893480A1F8C2}"/>
              </a:ext>
            </a:extLst>
          </p:cNvPr>
          <p:cNvSpPr txBox="1"/>
          <p:nvPr/>
        </p:nvSpPr>
        <p:spPr>
          <a:xfrm>
            <a:off x="5082453" y="346696"/>
            <a:ext cx="682589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06324">
              <a:spcAft>
                <a:spcPts val="600"/>
              </a:spcAft>
            </a:pPr>
            <a:r>
              <a:rPr lang="en-US" sz="2400" kern="1200" dirty="0">
                <a:latin typeface="+mn-lt"/>
                <a:ea typeface="+mn-ea"/>
                <a:cs typeface="+mn-cs"/>
              </a:rPr>
              <a:t>It's about our sense of self and</a:t>
            </a:r>
            <a:r>
              <a:rPr lang="en-US" sz="2400" dirty="0"/>
              <a:t> </a:t>
            </a:r>
            <a:r>
              <a:rPr lang="en-US" sz="2400" kern="1200" dirty="0">
                <a:latin typeface="+mn-lt"/>
                <a:ea typeface="+mn-ea"/>
                <a:cs typeface="+mn-cs"/>
              </a:rPr>
              <a:t>the perception of our selves by others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938601-7726-D736-3065-7ABD31D54D23}"/>
              </a:ext>
            </a:extLst>
          </p:cNvPr>
          <p:cNvSpPr txBox="1"/>
          <p:nvPr/>
        </p:nvSpPr>
        <p:spPr>
          <a:xfrm>
            <a:off x="4491342" y="1318536"/>
            <a:ext cx="7556433" cy="5171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91135" indent="-191135" defTabSz="306324">
              <a:spcAft>
                <a:spcPts val="600"/>
              </a:spcAft>
              <a:buFont typeface="Arial"/>
              <a:buChar char="•"/>
            </a:pPr>
            <a:r>
              <a:rPr lang="en-US" sz="2000" b="1" kern="1200" dirty="0">
                <a:latin typeface="+mn-lt"/>
                <a:ea typeface="+mn-ea"/>
                <a:cs typeface="+mn-cs"/>
              </a:rPr>
              <a:t>Professional Progress: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"Those people voted against me for promotion and tenure??? They're delusional."</a:t>
            </a:r>
            <a:endParaRPr lang="en-US" sz="2000" kern="1200" dirty="0">
              <a:latin typeface="+mn-lt"/>
            </a:endParaRPr>
          </a:p>
          <a:p>
            <a:pPr marL="191135" indent="-191135" defTabSz="306324">
              <a:spcAft>
                <a:spcPts val="600"/>
              </a:spcAft>
              <a:buFont typeface="Arial"/>
              <a:buChar char="•"/>
            </a:pPr>
            <a:r>
              <a:rPr lang="en-US" sz="2000" b="1" kern="1200" dirty="0">
                <a:latin typeface="+mn-lt"/>
                <a:ea typeface="+mn-ea"/>
                <a:cs typeface="+mn-cs"/>
              </a:rPr>
              <a:t>Award Applications: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"I should have received that award, not you. I want my application re-reviewed."</a:t>
            </a:r>
            <a:endParaRPr lang="en-US" sz="2000" kern="1200" dirty="0">
              <a:latin typeface="+mn-lt"/>
            </a:endParaRPr>
          </a:p>
          <a:p>
            <a:pPr marL="191135" indent="-191135" defTabSz="306324">
              <a:spcAft>
                <a:spcPts val="600"/>
              </a:spcAft>
              <a:buFont typeface="Arial"/>
              <a:buChar char="•"/>
            </a:pPr>
            <a:r>
              <a:rPr lang="en-US" sz="2000" b="1" kern="1200" dirty="0">
                <a:latin typeface="+mn-lt"/>
                <a:ea typeface="+mn-ea"/>
                <a:cs typeface="+mn-cs"/>
              </a:rPr>
              <a:t>Behavior Gone Awry: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"How dare they issue a letter of reprimand to me!"</a:t>
            </a:r>
            <a:endParaRPr lang="en-US" sz="2000" kern="1200" dirty="0">
              <a:latin typeface="+mn-lt"/>
            </a:endParaRPr>
          </a:p>
          <a:p>
            <a:pPr marL="191135" indent="-191135" defTabSz="306324">
              <a:spcAft>
                <a:spcPts val="600"/>
              </a:spcAft>
              <a:buFont typeface="Arial"/>
              <a:buChar char="•"/>
            </a:pPr>
            <a:r>
              <a:rPr lang="en-US" sz="2000" b="1" kern="1200" dirty="0">
                <a:latin typeface="+mn-lt"/>
                <a:ea typeface="+mn-ea"/>
                <a:cs typeface="+mn-cs"/>
              </a:rPr>
              <a:t>Perception of Disrespect: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"They don't like me and they don't respect me. That's why my course proposal was rejected."</a:t>
            </a:r>
            <a:endParaRPr lang="en-US" sz="2000" kern="1200" dirty="0">
              <a:latin typeface="+mn-lt"/>
            </a:endParaRPr>
          </a:p>
          <a:p>
            <a:pPr marL="191135" indent="-191135" defTabSz="306324">
              <a:spcAft>
                <a:spcPts val="600"/>
              </a:spcAft>
              <a:buFont typeface="Arial"/>
              <a:buChar char="•"/>
            </a:pPr>
            <a:r>
              <a:rPr lang="en-US" sz="2000" b="1" kern="1200" dirty="0">
                <a:latin typeface="+mn-lt"/>
                <a:ea typeface="+mn-ea"/>
                <a:cs typeface="+mn-cs"/>
              </a:rPr>
              <a:t>Gossip: 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"Did you hear that thing about Joe?"</a:t>
            </a:r>
            <a:endParaRPr lang="en-US" sz="2000" kern="1200" dirty="0">
              <a:latin typeface="+mn-lt"/>
            </a:endParaRPr>
          </a:p>
          <a:p>
            <a:pPr marL="191135" indent="-191135" defTabSz="306324">
              <a:spcAft>
                <a:spcPts val="600"/>
              </a:spcAft>
              <a:buFont typeface="Arial"/>
              <a:buChar char="•"/>
            </a:pPr>
            <a:r>
              <a:rPr lang="en-US" sz="2000" b="1" kern="1200" dirty="0">
                <a:latin typeface="+mn-lt"/>
                <a:ea typeface="+mn-ea"/>
                <a:cs typeface="+mn-cs"/>
              </a:rPr>
              <a:t>Competing for a Position: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"Oh, yeah, he's everybody's favorite. That's why he got the job and I didn't."</a:t>
            </a:r>
            <a:endParaRPr lang="en-US" sz="2000" kern="1200" dirty="0">
              <a:latin typeface="+mn-lt"/>
            </a:endParaRPr>
          </a:p>
          <a:p>
            <a:pPr marL="191135" indent="-191135" defTabSz="306324">
              <a:spcAft>
                <a:spcPts val="600"/>
              </a:spcAft>
              <a:buFont typeface="Arial"/>
              <a:buChar char="•"/>
            </a:pPr>
            <a:r>
              <a:rPr lang="en-US" sz="2000" b="1" kern="1200" dirty="0">
                <a:latin typeface="+mn-lt"/>
                <a:ea typeface="+mn-ea"/>
                <a:cs typeface="+mn-cs"/>
              </a:rPr>
              <a:t>Pay Disparities: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"Why does she make more money than I get for the same job?"</a:t>
            </a:r>
            <a:endParaRPr lang="en-US" sz="2000" kern="1200" dirty="0">
              <a:latin typeface="+mn-lt"/>
            </a:endParaRPr>
          </a:p>
          <a:p>
            <a:pPr marL="191135" indent="-191135" defTabSz="306324">
              <a:spcAft>
                <a:spcPts val="600"/>
              </a:spcAft>
              <a:buFont typeface="Arial"/>
              <a:buChar char="•"/>
            </a:pPr>
            <a:endParaRPr lang="en-US" sz="1206" kern="1200">
              <a:solidFill>
                <a:schemeClr val="tx1"/>
              </a:solidFill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384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2997</TotalTime>
  <Words>1730</Words>
  <Application>Microsoft Macintosh PowerPoint</Application>
  <PresentationFormat>Widescreen</PresentationFormat>
  <Paragraphs>156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Corbel</vt:lpstr>
      <vt:lpstr>Parallax</vt:lpstr>
      <vt:lpstr>Dealing with Conflict and Maintaining Faculty (and Staff) Morale – and Your Own</vt:lpstr>
      <vt:lpstr>The Who, What, When, Where, How, and Why of Conflict</vt:lpstr>
      <vt:lpstr>Question: Among Whom, When,  and Where Does Conflict Occur?  Duh.   Answer: Everybody and Anybody, Anytime, and Anywhere</vt:lpstr>
      <vt:lpstr>2. The "How" of Conflict and its Manifestations</vt:lpstr>
      <vt:lpstr>Is This Your Department Meeting? Faculty Cats in Conflict</vt:lpstr>
      <vt:lpstr>3. The Why: Causes of Conflict*</vt:lpstr>
      <vt:lpstr>Sources of Conflict in Competition: It's About Gain (Some Examples) </vt:lpstr>
      <vt:lpstr>The Sources of Conflict in Diffidence/Distrust and Self-Protection</vt:lpstr>
      <vt:lpstr>The Source of Conflict from Glory/Reputation</vt:lpstr>
      <vt:lpstr>4. The What (to do): Managing Conflict as Chair/Director</vt:lpstr>
      <vt:lpstr>Managing Conflict: It’s the Most Fun  You Can Have Without Laughing</vt:lpstr>
      <vt:lpstr>The Benefits of Conflict </vt:lpstr>
      <vt:lpstr>Ending Conflict</vt:lpstr>
      <vt:lpstr>Improving and Maintaining Morale: Common Sense </vt:lpstr>
      <vt:lpstr>Give Yourself a Break: Your Morale Counts, Too  (This is Important Advice).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Dealing with conflict and maintaining faculty (and staff) morale</dc:title>
  <dc:creator>Nancy Stanlick</dc:creator>
  <cp:lastModifiedBy>Nancy Stanlick</cp:lastModifiedBy>
  <cp:revision>2067</cp:revision>
  <dcterms:created xsi:type="dcterms:W3CDTF">2022-05-17T17:38:42Z</dcterms:created>
  <dcterms:modified xsi:type="dcterms:W3CDTF">2023-06-04T03:42:44Z</dcterms:modified>
</cp:coreProperties>
</file>